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067"/>
    <p:restoredTop sz="94657"/>
  </p:normalViewPr>
  <p:slideViewPr>
    <p:cSldViewPr snapToGrid="0">
      <p:cViewPr varScale="1">
        <p:scale>
          <a:sx n="18" d="100"/>
          <a:sy n="18" d="100"/>
        </p:scale>
        <p:origin x="224" y="2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123A3-94AB-1DEE-5AAB-091252C1B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B69282-F24B-3708-DC25-E7208677A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7AE26-3CCB-77A7-68E2-17CCD47B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046D2-9F2F-C92F-E37A-7C2FEB83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DB38C-6499-EAA3-5EBC-1C3929D3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95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BF962-92F9-8420-7EE2-A528292EA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2DDC4-B224-F254-391B-17EDFE514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CEA6-CE0E-128F-AF7B-9476D0093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33015-A3FF-92B0-6CAD-BA8969F2F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086B0-1656-DF0D-6D53-BBFC6288A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025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E6DA0E-DCD0-C671-4380-E2C66EADED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F068B-8587-39A3-525B-04566C4E2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6EED6-32B3-F815-CD7D-C217349A6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4109-F4F6-166D-AD4E-BAB5FC6DC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0AFD5-DAAF-72D7-9717-F24FA630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132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med logo topp høyre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">
            <a:extLst>
              <a:ext uri="{FF2B5EF4-FFF2-40B4-BE49-F238E27FC236}">
                <a16:creationId xmlns:a16="http://schemas.microsoft.com/office/drawing/2014/main" id="{60836978-0124-30A9-47A5-D8890F28A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2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sside med to kolonner">
    <p:bg>
      <p:bgPr>
        <a:solidFill>
          <a:srgbClr val="F7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9C048F54-DBCE-18ED-AE2E-D88DD5994FDE}"/>
              </a:ext>
            </a:extLst>
          </p:cNvPr>
          <p:cNvSpPr/>
          <p:nvPr userDrawn="1"/>
        </p:nvSpPr>
        <p:spPr>
          <a:xfrm>
            <a:off x="0" y="1"/>
            <a:ext cx="12267773" cy="1371600"/>
          </a:xfrm>
          <a:prstGeom prst="rect">
            <a:avLst/>
          </a:prstGeom>
          <a:solidFill>
            <a:srgbClr val="EA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1CCFFFB-4FFB-660B-8551-172EA403081B}"/>
              </a:ext>
            </a:extLst>
          </p:cNvPr>
          <p:cNvSpPr/>
          <p:nvPr userDrawn="1"/>
        </p:nvSpPr>
        <p:spPr>
          <a:xfrm>
            <a:off x="-12273" y="1371601"/>
            <a:ext cx="12267773" cy="5486400"/>
          </a:xfrm>
          <a:prstGeom prst="rect">
            <a:avLst/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6410806-C616-7664-E697-5D6A57EBA5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425" y="347113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03B33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EAA557-A8A7-77B2-BDB4-39DF4A76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685801"/>
            <a:ext cx="11492304" cy="630216"/>
          </a:xfrm>
        </p:spPr>
        <p:txBody>
          <a:bodyPr anchor="t">
            <a:normAutofit/>
          </a:bodyPr>
          <a:lstStyle>
            <a:lvl1pPr>
              <a:defRPr sz="2800" b="0" i="0">
                <a:solidFill>
                  <a:srgbClr val="00636B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ID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7DE6491-8B19-0A1F-1ED0-084BB70BDE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8425" y="1774297"/>
            <a:ext cx="11492304" cy="310896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00636B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6" name="Bilde 15" descr="Et bilde som inneholder tekst">
            <a:extLst>
              <a:ext uri="{FF2B5EF4-FFF2-40B4-BE49-F238E27FC236}">
                <a16:creationId xmlns:a16="http://schemas.microsoft.com/office/drawing/2014/main" id="{45CAE2E4-EB73-9D39-1E23-E7EC9F561C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815" y="331347"/>
            <a:ext cx="611187" cy="653323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E427517-12E3-08A6-A884-AF87479DAE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7095" y="2280545"/>
            <a:ext cx="5448543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5C0AB392-305B-978F-375C-C006EC96018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6363" y="2280545"/>
            <a:ext cx="5336640" cy="3891653"/>
          </a:xfrm>
        </p:spPr>
        <p:txBody>
          <a:bodyPr>
            <a:noAutofit/>
          </a:bodyPr>
          <a:lstStyle>
            <a:lvl1pPr>
              <a:defRPr sz="1200" b="0">
                <a:solidFill>
                  <a:srgbClr val="103B33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200">
                <a:solidFill>
                  <a:schemeClr val="accent5"/>
                </a:solidFill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8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5679-587C-3763-3436-36DD6A77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4D54-3CF8-33D3-8160-1AEBDDE2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0C36D-9137-32AB-CA46-E5815E80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8CAB-600E-4FCA-1404-5CC17EC5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8FDF6-8382-44DC-2B32-816F919CF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6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3A566-642E-BD6C-3C8C-0AD847B85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EB68F-9F9A-2013-B243-E18FEF54D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0C4D0-D830-D643-303C-5A2C126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350C0-3395-756A-2499-1DEA18B8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B92A2-21E7-E003-5013-191CA44D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7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7FDD7-5E81-57E6-2A71-E54AA799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29DEB-DFCE-7EED-E310-814D5AC8C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82C34-4FA2-2B13-BABB-E428532D5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B2132-0557-88E3-8F34-2F8F8EEE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11B6A-61F0-1900-C16E-0A6F45E7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BDD38-E74A-3F03-5502-6A7313AC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76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A938D-12B1-57CB-AECE-D81D6BB1D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3BCE1-BE75-ABA3-94A6-05629A35E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05E17-A33C-29BA-CCE0-690E0B3F7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ACC7C-280F-3DDF-0FC1-91AB47C9A3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DFEFB-ECF0-5746-D29E-B9BF3601E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EDF3B-EF40-6EF2-BF1F-8789319C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9DFA9C-2FAF-B637-BBA7-7042F4BA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9E966C-021D-843A-3DFA-731291EA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11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D00C-6AA7-3251-7BAC-7ADA8646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B08A14-3D7A-F374-7986-1E4B4026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A2AB1-36CD-3425-4F8E-41E90C45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41139-35F5-7101-A92E-2E60472C5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18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E956B-20F1-93D1-FC0F-D49E16D0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E91E7C-3F45-C30C-8D9C-CD76D080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5525-B62B-F9E2-46E6-6FE51E30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64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777F-D70F-7EF2-0157-DCE3AAADD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3734C-08A7-6CCF-2F8E-E44E8DBF9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C9E1A-3BD8-0766-5D36-56347ECE3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B60EF-931A-5DA9-CEEA-A4BE74DD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EB39-8D2E-AAB8-CE27-A7876B87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51F4C-D835-488F-5533-625C22EC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16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4243-79AE-922F-8B0B-2954560A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B6FE78-14FA-1F97-D604-7611DB39B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9748D1-B6E4-C1E1-0DB8-F389C34CD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D365-B3EC-F44B-D6BD-27567EB1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50F10E-00CD-7746-E315-B08534D8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76278-79A8-A7C8-E77E-43CD4E1B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944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866F9-E5FD-1CAB-0922-C843FF591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2B0B8-DE9C-E8E2-8700-A349AF3F9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95F6-C993-A33E-3EBB-C19FD66363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0C5062-0B82-664B-9FFD-3A3A6E68B44F}" type="datetimeFigureOut">
              <a:rPr lang="en-GB" smtClean="0"/>
              <a:t>11/10/2025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0C4FA-7BED-CDEE-040C-7CE804848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11E37-AB87-829C-B566-13081F084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75FDE-834D-BE46-86AC-B1CB5BFFA0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97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vie_newice_NANUK025-ILBOXE140_200_x264_1080px_15fps_crf20" descr="movie_newice_NANUK025-ILBOXE140_200_x264_1080px_15fps_crf20">
            <a:hlinkClick r:id="" action="ppaction://media"/>
            <a:extLst>
              <a:ext uri="{FF2B5EF4-FFF2-40B4-BE49-F238E27FC236}">
                <a16:creationId xmlns:a16="http://schemas.microsoft.com/office/drawing/2014/main" id="{1CE60A00-FEB1-279D-FE82-634799F63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497" y="393127"/>
            <a:ext cx="6507962" cy="62145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9ABBEE-5FA4-0214-D0D2-4AA757A32E6F}"/>
              </a:ext>
            </a:extLst>
          </p:cNvPr>
          <p:cNvSpPr txBox="1"/>
          <p:nvPr/>
        </p:nvSpPr>
        <p:spPr>
          <a:xfrm>
            <a:off x="7439802" y="1328666"/>
            <a:ext cx="34894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Ice formation in open water</a:t>
            </a:r>
          </a:p>
          <a:p>
            <a:r>
              <a:rPr lang="en-US" sz="200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(lateral growth)</a:t>
            </a:r>
          </a:p>
          <a:p>
            <a:endParaRPr lang="en-US" sz="2000">
              <a:solidFill>
                <a:schemeClr val="dk2"/>
              </a:solidFill>
              <a:latin typeface="Calibri"/>
              <a:cs typeface="Calibri"/>
              <a:sym typeface="Calibri"/>
            </a:endParaRPr>
          </a:p>
          <a:p>
            <a:r>
              <a:rPr lang="en-US" sz="2000">
                <a:solidFill>
                  <a:schemeClr val="dk2"/>
                </a:solidFill>
                <a:latin typeface="Calibri"/>
                <a:cs typeface="Calibri"/>
                <a:sym typeface="Calibri"/>
              </a:rPr>
              <a:t>November 2007 to March 2008</a:t>
            </a:r>
          </a:p>
        </p:txBody>
      </p:sp>
    </p:spTree>
    <p:extLst>
      <p:ext uri="{BB962C8B-B14F-4D97-AF65-F5344CB8AC3E}">
        <p14:creationId xmlns:p14="http://schemas.microsoft.com/office/powerpoint/2010/main" val="33773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B13B9F-E343-2FB2-2621-ECFD455EF80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425" y="152553"/>
            <a:ext cx="11492304" cy="310896"/>
          </a:xfrm>
        </p:spPr>
        <p:txBody>
          <a:bodyPr/>
          <a:lstStyle/>
          <a:p>
            <a:r>
              <a:rPr lang="en-GB"/>
              <a:t>Scientific Achievement</a:t>
            </a:r>
            <a:endParaRPr lang="en-N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C3C6D9-1D4B-BC8A-6DAF-3B1C62D08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25" y="491241"/>
            <a:ext cx="10553746" cy="867930"/>
          </a:xfrm>
        </p:spPr>
        <p:txBody>
          <a:bodyPr wrap="square">
            <a:spAutoFit/>
          </a:bodyPr>
          <a:lstStyle/>
          <a:p>
            <a:r>
              <a:rPr lang="en-GB" dirty="0"/>
              <a:t>Arctic sea ice mass balance in a new coupled ice—ocean model using a brittle rheology framework</a:t>
            </a:r>
            <a:endParaRPr lang="en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036EE-E6C3-8B82-1F55-C4B335E59F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/>
              <a:t>Boutin, G., E. Ólason, P. Rampal, H. Regan, C. Lique, C. </a:t>
            </a:r>
            <a:r>
              <a:rPr lang="en-GB" err="1"/>
              <a:t>Talandier</a:t>
            </a:r>
            <a:r>
              <a:rPr lang="en-GB"/>
              <a:t>, L. </a:t>
            </a:r>
            <a:r>
              <a:rPr lang="en-GB" err="1"/>
              <a:t>Brodeau</a:t>
            </a:r>
            <a:r>
              <a:rPr lang="en-GB"/>
              <a:t> and R. Ricker</a:t>
            </a:r>
            <a:endParaRPr lang="en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1F7E4A-1AED-72E8-548C-E6ABE9C296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7096" y="2280545"/>
            <a:ext cx="5238158" cy="3891653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sz="2000"/>
              <a:t>20 to 30% of winter ice production takes place in leads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sz="2000"/>
              <a:t>There is a 3%/decade increasing trend in this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sz="2000"/>
              <a:t>This estimate is consistent with previous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O" sz="2000"/>
              <a:t>First long-term, pan-Arctic estimate of ice production in leads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7A5234E-BD82-78F2-A5FE-6011FB2EAB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NO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3B891-E138-2266-C711-DD8D7F9C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991"/>
          <a:stretch/>
        </p:blipFill>
        <p:spPr>
          <a:xfrm>
            <a:off x="5525253" y="2663080"/>
            <a:ext cx="6379652" cy="312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6061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105</Words>
  <Application>Microsoft Macintosh PowerPoint</Application>
  <PresentationFormat>Widescreen</PresentationFormat>
  <Paragraphs>11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Office Theme</vt:lpstr>
      <vt:lpstr>PowerPoint Presentation</vt:lpstr>
      <vt:lpstr>Arctic sea ice mass balance in a new coupled ice—ocean model using a brittle rheology framework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Einar Ólason</dc:creator>
  <cp:lastModifiedBy>Einar Ólason</cp:lastModifiedBy>
  <cp:revision>1</cp:revision>
  <dcterms:created xsi:type="dcterms:W3CDTF">2025-10-11T09:43:32Z</dcterms:created>
  <dcterms:modified xsi:type="dcterms:W3CDTF">2025-10-11T09:52:26Z</dcterms:modified>
</cp:coreProperties>
</file>