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6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F24CEE-837D-A342-80E6-6E38BE6A05CA}" v="8" dt="2026-03-14T09:17:44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5" autoAdjust="0"/>
    <p:restoredTop sz="94677"/>
  </p:normalViewPr>
  <p:slideViewPr>
    <p:cSldViewPr snapToGrid="0">
      <p:cViewPr varScale="1">
        <p:scale>
          <a:sx n="101" d="100"/>
          <a:sy n="101" d="100"/>
        </p:scale>
        <p:origin x="208" y="2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nar Ólason" userId="1f78a3b5-0bec-4891-89a4-ad6cb1176da6" providerId="ADAL" clId="{B5AF07EF-BE54-533F-B761-576583863F45}"/>
    <pc:docChg chg="modSld">
      <pc:chgData name="Einar Ólason" userId="1f78a3b5-0bec-4891-89a4-ad6cb1176da6" providerId="ADAL" clId="{B5AF07EF-BE54-533F-B761-576583863F45}" dt="2026-03-14T09:18:11.714" v="54" actId="1076"/>
      <pc:docMkLst>
        <pc:docMk/>
      </pc:docMkLst>
      <pc:sldChg chg="addSp modSp mod">
        <pc:chgData name="Einar Ólason" userId="1f78a3b5-0bec-4891-89a4-ad6cb1176da6" providerId="ADAL" clId="{B5AF07EF-BE54-533F-B761-576583863F45}" dt="2026-03-14T09:18:11.714" v="54" actId="1076"/>
        <pc:sldMkLst>
          <pc:docMk/>
          <pc:sldMk cId="2303963044" sldId="267"/>
        </pc:sldMkLst>
        <pc:spChg chg="add mod">
          <ac:chgData name="Einar Ólason" userId="1f78a3b5-0bec-4891-89a4-ad6cb1176da6" providerId="ADAL" clId="{B5AF07EF-BE54-533F-B761-576583863F45}" dt="2026-03-14T09:18:11.714" v="54" actId="1076"/>
          <ac:spMkLst>
            <pc:docMk/>
            <pc:sldMk cId="2303963044" sldId="267"/>
            <ac:spMk id="9" creationId="{601D13E3-3D25-47DB-6511-F04D545F50BF}"/>
          </ac:spMkLst>
        </pc:spChg>
        <pc:spChg chg="add mod">
          <ac:chgData name="Einar Ólason" userId="1f78a3b5-0bec-4891-89a4-ad6cb1176da6" providerId="ADAL" clId="{B5AF07EF-BE54-533F-B761-576583863F45}" dt="2026-03-14T09:16:53.242" v="36"/>
          <ac:spMkLst>
            <pc:docMk/>
            <pc:sldMk cId="2303963044" sldId="267"/>
            <ac:spMk id="10" creationId="{F4D77A7A-77F7-6936-A59F-643D110C1B6F}"/>
          </ac:spMkLst>
        </pc:spChg>
        <pc:spChg chg="add mod">
          <ac:chgData name="Einar Ólason" userId="1f78a3b5-0bec-4891-89a4-ad6cb1176da6" providerId="ADAL" clId="{B5AF07EF-BE54-533F-B761-576583863F45}" dt="2026-03-14T09:17:03.607" v="38"/>
          <ac:spMkLst>
            <pc:docMk/>
            <pc:sldMk cId="2303963044" sldId="267"/>
            <ac:spMk id="11" creationId="{C4D47314-666D-1DFA-4BC8-89BA6AEFD96F}"/>
          </ac:spMkLst>
        </pc:spChg>
        <pc:spChg chg="add mod">
          <ac:chgData name="Einar Ólason" userId="1f78a3b5-0bec-4891-89a4-ad6cb1176da6" providerId="ADAL" clId="{B5AF07EF-BE54-533F-B761-576583863F45}" dt="2026-03-14T09:17:31.202" v="40"/>
          <ac:spMkLst>
            <pc:docMk/>
            <pc:sldMk cId="2303963044" sldId="267"/>
            <ac:spMk id="12" creationId="{B801FFB6-0BDC-D773-CF16-64BC892E778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0546-2BF1-113A-3CDD-2A0F79330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99A0C-7862-CF79-8A67-B73B1387E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A3C61-9C8D-C495-CCFD-9D728EFBA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9228D-D2D7-1A18-4C97-986810BD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CCBA0-4E1F-25FE-04DD-7703F0AB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7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8CC8-0543-BA50-4776-243BDA63D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480FB-1245-A96A-23DF-506AE41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8DE01-7DB4-4D19-C274-C6FD3CBC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1BEEC-67B8-D69A-60CB-6F21CA4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33615-4D67-7F38-04C1-09C84B84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61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1ED17-0820-D59A-7413-34D894941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15B3B-7408-3D1D-0612-3C398719F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A128-ECA2-BC81-6CBD-0C6E9F6A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6FE29-E864-1714-8179-EA6173D1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4836-3EEB-475C-380F-C0A26E72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42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AAD51-AE1B-A9AC-6382-340CD8AD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90840-6C20-B121-A8FD-B60892750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A1E20-0B3B-B5C5-FC21-2159DEBC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74ED6-9911-CD34-DFD3-6912643D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5F677-153C-622D-920C-F1C8199E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DE53-5A1C-AC34-6E3B-BB11D9F5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715A2-B805-E540-6674-2DD622125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E02E7-9BD3-225C-00D5-9FE23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0ADAC-57B2-D284-EFC9-22A07931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130E-5ACA-8EBF-CE6E-89D6550A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6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D3CF-C103-823C-819D-84D96F8A3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73CB-2D5A-B5E3-B69F-F5F03AD4D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0A078-5061-5A69-0CD7-AADD54313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7A302-CB3F-0610-EC9C-7BF792C3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D8DFA-2AEC-8A6F-7867-C4DE0317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133DE-B3B6-59B7-A722-772AC3EF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06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0D61-9B10-6BFA-C714-573AF98F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4F4A-2474-4340-9636-DE90C65E2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32FB2-3F09-52C2-8B30-8180F6023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C0997-9B8F-FC3A-435A-FE0B714A9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D9717-BB8F-FFBD-ADFE-F4D220732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089FF-7D3F-C3B2-C0DE-17B1D14A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BAB01-A972-38D0-0841-EBCDC8349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9A292-BF19-1848-6F8C-4E92D873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3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F135A-E795-2193-2309-5159128F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4237D-CDD2-AE12-445F-3502D4F0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94D91-15DF-9361-313A-2B328AAA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95C7-BF29-0A3A-22BA-340AAC60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80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25DD3-0DFD-F562-4428-E57078E0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C5924-7B2E-0541-707C-0074542A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191BD-AAFE-42A1-C014-9AFD3894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19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7629-9FFF-3B4A-CFA5-65F98AAB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D40C0-602F-EE2A-CA09-EEFB55B7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FAA0F-6CDA-2986-E7DC-3B559BCD0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0F659-CB31-2CAE-2267-3A92D0E9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6C256-902C-A486-D2BA-5462EAF2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0DA00-EFA1-E790-F13A-B9C75817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48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4239-7C8B-3EC6-9C33-C7E689AFA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B99FB7-39D7-B6F6-A010-75DACE3B1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930C3-C061-A7EF-3F98-03D14597A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FCE3A-81EF-8C12-022B-2EE59AEE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9EB0C-5031-4CF5-6E45-8B2515AB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32A21-B06E-0ADB-3D79-B73291DB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23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68C98F-EBB3-AFD3-5E9A-561AD926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4DDD3-54A0-21FC-DF8D-F9BAC1D52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EA5F2-2B45-CA4A-FF9E-E813EA24F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F7393-783F-4821-B97D-3EE0E9347088}" type="datetimeFigureOut">
              <a:rPr lang="en-GB" smtClean="0"/>
              <a:t>14/03/2026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5948-C410-7569-7BB8-56227CFE3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D165B-7CF8-C6E7-6ACE-3AED45842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FF2B88-9E57-4989-BFFA-A3AD96F327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8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39F44-681F-7CCB-A5EF-B88EB45C9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0861-3E11-626B-6D9B-95D291FD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ritannic Bold" panose="020B0903060703020204" pitchFamily="34" charset="0"/>
              </a:rPr>
              <a:t>Regional ice flow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C72B4-066E-52DC-50D8-1B30601F3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457"/>
            <a:ext cx="10515600" cy="4043547"/>
          </a:xfrm>
        </p:spPr>
        <p:txBody>
          <a:bodyPr>
            <a:normAutofit/>
          </a:bodyPr>
          <a:lstStyle/>
          <a:p>
            <a:r>
              <a:rPr lang="en-GB" dirty="0">
                <a:latin typeface="Britannic Bold" panose="020B0903060703020204" pitchFamily="34" charset="0"/>
              </a:rPr>
              <a:t>Led out of the Nansen </a:t>
            </a:r>
            <a:r>
              <a:rPr lang="en-GB" dirty="0" err="1">
                <a:latin typeface="Britannic Bold" panose="020B0903060703020204" pitchFamily="34" charset="0"/>
              </a:rPr>
              <a:t>Center</a:t>
            </a:r>
            <a:r>
              <a:rPr lang="en-GB" dirty="0">
                <a:latin typeface="Britannic Bold" panose="020B0903060703020204" pitchFamily="34" charset="0"/>
              </a:rPr>
              <a:t>, Bergen, Norway (Dr Einar </a:t>
            </a:r>
            <a:r>
              <a:rPr lang="en-GB" dirty="0">
                <a:latin typeface="Britannic Bold" panose="020B0903060703020204" pitchFamily="34" charset="0"/>
                <a:ea typeface="Calibri" panose="020F0502020204030204" pitchFamily="34" charset="0"/>
              </a:rPr>
              <a:t>Ólason &amp; Dr </a:t>
            </a:r>
            <a:r>
              <a:rPr lang="en-GB" dirty="0">
                <a:latin typeface="Britannic Bold" panose="020B0903060703020204" pitchFamily="34" charset="0"/>
              </a:rPr>
              <a:t>Johnathan Rheinlander). </a:t>
            </a:r>
          </a:p>
          <a:p>
            <a:endParaRPr lang="en-GB" dirty="0">
              <a:latin typeface="Britannic Bold" panose="020B0903060703020204" pitchFamily="34" charset="0"/>
            </a:endParaRPr>
          </a:p>
          <a:p>
            <a:r>
              <a:rPr lang="en-GB" dirty="0">
                <a:latin typeface="Britannic Bold" panose="020B0903060703020204" pitchFamily="34" charset="0"/>
              </a:rPr>
              <a:t>Using the next-generation sea-ice model, neXtSIM, developed in </a:t>
            </a:r>
            <a:r>
              <a:rPr lang="en-GB" dirty="0" err="1">
                <a:latin typeface="Britannic Bold" panose="020B0903060703020204" pitchFamily="34" charset="0"/>
              </a:rPr>
              <a:t>ouse</a:t>
            </a:r>
            <a:endParaRPr lang="en-GB" dirty="0">
              <a:latin typeface="Britannic Bold" panose="020B0903060703020204" pitchFamily="34" charset="0"/>
            </a:endParaRPr>
          </a:p>
          <a:p>
            <a:pPr lvl="1"/>
            <a:r>
              <a:rPr lang="en-GB" dirty="0">
                <a:latin typeface="Britannic Bold" panose="020B0903060703020204" pitchFamily="34" charset="0"/>
              </a:rPr>
              <a:t>Designed for medium to high resolution pan-Arctic sea-ice simulations</a:t>
            </a:r>
          </a:p>
          <a:p>
            <a:pPr lvl="1"/>
            <a:r>
              <a:rPr lang="en-GB" dirty="0">
                <a:latin typeface="Britannic Bold" panose="020B0903060703020204" pitchFamily="34" charset="0"/>
              </a:rPr>
              <a:t>Uses a unique rheology to describe the way the ice deforms and moves</a:t>
            </a:r>
          </a:p>
          <a:p>
            <a:pPr lvl="1"/>
            <a:r>
              <a:rPr lang="en-GB" dirty="0">
                <a:latin typeface="Britannic Bold" panose="020B0903060703020204" pitchFamily="34" charset="0"/>
              </a:rPr>
              <a:t>Captures the solid behaviour of sea ice, e.g. fracturing and landfast ice and ice arches.</a:t>
            </a:r>
          </a:p>
        </p:txBody>
      </p:sp>
    </p:spTree>
    <p:extLst>
      <p:ext uri="{BB962C8B-B14F-4D97-AF65-F5344CB8AC3E}">
        <p14:creationId xmlns:p14="http://schemas.microsoft.com/office/powerpoint/2010/main" val="322591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88353-70B2-B9B0-E309-18B56E475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D0F5-6375-903F-83A8-318884F5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Regional ice flow implications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2BEEA-B076-C03B-05AE-FE705C697D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The flow of ice through Nares Strait may be blocked by a series of ice arches.</a:t>
            </a:r>
            <a:endParaRPr lang="en-GB" dirty="0">
              <a:solidFill>
                <a:prstClr val="black"/>
              </a:solidFill>
              <a:latin typeface="Britannic Bold" panose="020B09030607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The arch strength depends on ice thickness.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NeXtSIM can reproduce the arches, so we will use it to</a:t>
            </a:r>
          </a:p>
          <a:p>
            <a:pPr lvl="1">
              <a:spcBef>
                <a:spcPts val="1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Explore the thickness dependence of the arch strength</a:t>
            </a:r>
          </a:p>
          <a:p>
            <a:pPr lvl="1">
              <a:spcBef>
                <a:spcPts val="1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The impact weaker arches have on Arctic ice export and circulation.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5190017-EF1B-C9F7-43E7-1E4FC56E8C17}"/>
              </a:ext>
            </a:extLst>
          </p:cNvPr>
          <p:cNvSpPr txBox="1">
            <a:spLocks/>
          </p:cNvSpPr>
          <p:nvPr/>
        </p:nvSpPr>
        <p:spPr>
          <a:xfrm>
            <a:off x="6172200" y="4438650"/>
            <a:ext cx="5157787" cy="984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solidFill>
                  <a:prstClr val="black"/>
                </a:solidFill>
                <a:latin typeface="Britannic Bold" panose="020B0903060703020204" pitchFamily="34" charset="0"/>
              </a:rPr>
              <a:t>Mean ice drift from the Copernicus sea-ice forecast (using neXtSIM) for January, 2026. Note the blocking effect of the arch forming in Nares Strate.</a:t>
            </a:r>
          </a:p>
        </p:txBody>
      </p:sp>
      <p:pic>
        <p:nvPicPr>
          <p:cNvPr id="17" name="Screen Recording 2026-03-14 at 10.11.17.mov">
            <a:hlinkClick r:id="" action="ppaction://media"/>
            <a:extLst>
              <a:ext uri="{FF2B5EF4-FFF2-40B4-BE49-F238E27FC236}">
                <a16:creationId xmlns:a16="http://schemas.microsoft.com/office/drawing/2014/main" id="{A53889A0-5DB4-3F96-FFBA-B7217337E7D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1825625"/>
            <a:ext cx="5181600" cy="2325688"/>
          </a:xfrm>
        </p:spPr>
      </p:pic>
    </p:spTree>
    <p:extLst>
      <p:ext uri="{BB962C8B-B14F-4D97-AF65-F5344CB8AC3E}">
        <p14:creationId xmlns:p14="http://schemas.microsoft.com/office/powerpoint/2010/main" val="354066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DDA3-797C-C920-61CA-7FBAA40D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Regional ice flow implications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82C1-A412-46F3-F72C-7526EE818B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The flow of ice through Nares Strait may be blocked by a series of ice arches.</a:t>
            </a:r>
            <a:endParaRPr lang="en-GB" dirty="0">
              <a:solidFill>
                <a:prstClr val="black"/>
              </a:solidFill>
              <a:latin typeface="Britannic Bold" panose="020B0903060703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The arch strength depends on ice thickness.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NeXtSIM can reproduce the arches, so we will use it to</a:t>
            </a:r>
          </a:p>
          <a:p>
            <a:pPr lvl="1">
              <a:spcBef>
                <a:spcPts val="1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Explore the thickness dependence of the arch strength</a:t>
            </a:r>
          </a:p>
          <a:p>
            <a:pPr lvl="1">
              <a:spcBef>
                <a:spcPts val="100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Britannic Bold" panose="020B0903060703020204" pitchFamily="34" charset="0"/>
              </a:rPr>
              <a:t>The impact weaker arches have on Arctic ice export and circulation.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7F722E-368C-1E90-83F2-3D59C9228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1466" y="1825625"/>
            <a:ext cx="4843067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1D13E3-3D25-47DB-6511-F04D545F50BF}"/>
              </a:ext>
            </a:extLst>
          </p:cNvPr>
          <p:cNvSpPr txBox="1"/>
          <p:nvPr/>
        </p:nvSpPr>
        <p:spPr>
          <a:xfrm>
            <a:off x="7886700" y="6362070"/>
            <a:ext cx="40751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Figure from Moor et al (2021) </a:t>
            </a:r>
            <a:r>
              <a:rPr lang="en-GB" sz="1100" dirty="0" err="1"/>
              <a:t>doi</a:t>
            </a:r>
            <a:r>
              <a:rPr lang="en-GB" sz="1100" dirty="0"/>
              <a:t>: 10.1038/s41467-020-20314-w </a:t>
            </a:r>
          </a:p>
        </p:txBody>
      </p:sp>
    </p:spTree>
    <p:extLst>
      <p:ext uri="{BB962C8B-B14F-4D97-AF65-F5344CB8AC3E}">
        <p14:creationId xmlns:p14="http://schemas.microsoft.com/office/powerpoint/2010/main" val="2303963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8400994-4c9c-4239-91ce-227c2f3ff292}" enabled="0" method="" siteId="{38400994-4c9c-4239-91ce-227c2f3ff29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240</Words>
  <Application>Microsoft Macintosh PowerPoint</Application>
  <PresentationFormat>Widescreen</PresentationFormat>
  <Paragraphs>21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Britannic Bold</vt:lpstr>
      <vt:lpstr>Office Theme</vt:lpstr>
      <vt:lpstr>Regional ice flow implications</vt:lpstr>
      <vt:lpstr>Regional ice flow implications</vt:lpstr>
      <vt:lpstr>Regional ice flow implications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Geoffrey Evatt</dc:creator>
  <cp:lastModifiedBy>Einar Ólason</cp:lastModifiedBy>
  <cp:revision>3</cp:revision>
  <dcterms:created xsi:type="dcterms:W3CDTF">2026-03-10T17:39:15Z</dcterms:created>
  <dcterms:modified xsi:type="dcterms:W3CDTF">2026-03-14T09:18:14Z</dcterms:modified>
</cp:coreProperties>
</file>